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0" r:id="rId3"/>
  </p:sldMasterIdLst>
  <p:notesMasterIdLst>
    <p:notesMasterId r:id="rId19"/>
  </p:notesMasterIdLst>
  <p:sldIdLst>
    <p:sldId id="275" r:id="rId4"/>
    <p:sldId id="276" r:id="rId5"/>
    <p:sldId id="256" r:id="rId6"/>
    <p:sldId id="257" r:id="rId7"/>
    <p:sldId id="258" r:id="rId8"/>
    <p:sldId id="259" r:id="rId9"/>
    <p:sldId id="260" r:id="rId10"/>
    <p:sldId id="261" r:id="rId11"/>
    <p:sldId id="269" r:id="rId12"/>
    <p:sldId id="270" r:id="rId13"/>
    <p:sldId id="271" r:id="rId14"/>
    <p:sldId id="272" r:id="rId15"/>
    <p:sldId id="273" r:id="rId16"/>
    <p:sldId id="274" r:id="rId17"/>
    <p:sldId id="27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F6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1" autoAdjust="0"/>
    <p:restoredTop sz="94660"/>
  </p:normalViewPr>
  <p:slideViewPr>
    <p:cSldViewPr>
      <p:cViewPr varScale="1">
        <p:scale>
          <a:sx n="56" d="100"/>
          <a:sy n="56" d="100"/>
        </p:scale>
        <p:origin x="-9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6A5DE-EC50-4BD8-8DAF-C7F96009E1DC}" type="datetimeFigureOut">
              <a:rPr lang="en-US" smtClean="0"/>
              <a:t>3/22/2010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81FE3-4D46-4EA1-8F39-7DA1142ACB8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6B4A6-79AB-47D8-9821-520CB19CA75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BF681-83DF-4A7B-850F-8C37B8098565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C6D89-D960-4C8C-A55D-A8BA730027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blackpast.org/files/blackpast_images/The_Emancipation_Proclamation.jp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467600" y="4572000"/>
            <a:ext cx="1594028" cy="21717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Group 3:1850-1899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Dred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Scott Decision, Emancipation Proclamation, Early Ku Klux Klan: Strengthening of African American rights, and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Plessy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vs.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Fergusen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2514600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0" y="3276600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0" name="Picture 2" descr="http://www.chadcover.com/wp-content/uploads/2009/02/dredscot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28600"/>
            <a:ext cx="1600200" cy="2037390"/>
          </a:xfrm>
          <a:prstGeom prst="ellipse">
            <a:avLst/>
          </a:prstGeom>
          <a:noFill/>
        </p:spPr>
      </p:pic>
      <p:pic>
        <p:nvPicPr>
          <p:cNvPr id="2054" name="Picture 6" descr="http://images.tdaxp.com/tdaxp_upload/ku_klux_klan_md.jpg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7162800" y="0"/>
            <a:ext cx="1787978" cy="1787978"/>
          </a:xfrm>
          <a:prstGeom prst="ellipse">
            <a:avLst/>
          </a:prstGeom>
          <a:noFill/>
        </p:spPr>
      </p:pic>
      <p:pic>
        <p:nvPicPr>
          <p:cNvPr id="2056" name="Picture 8" descr="http://lcweb2.loc.gov/pnp/cph/3a40000/3a40000/3a40600/3a40631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419600"/>
            <a:ext cx="1447800" cy="2045457"/>
          </a:xfrm>
          <a:prstGeom prst="ellipse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“sit-in”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114800" cy="4495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Homer Adolph Plessy had only one African American ancestor. </a:t>
            </a:r>
          </a:p>
          <a:p>
            <a:r>
              <a:rPr lang="en-US" dirty="0" smtClean="0"/>
              <a:t>Plessy bought a train ticket and sat in the white section</a:t>
            </a:r>
          </a:p>
          <a:p>
            <a:r>
              <a:rPr lang="en-US" dirty="0" smtClean="0"/>
              <a:t>Plessy told the conductor, JJ Dowling that he is a colored man. </a:t>
            </a:r>
          </a:p>
          <a:p>
            <a:r>
              <a:rPr lang="en-US" dirty="0" smtClean="0"/>
              <a:t>JJ Dowling asked him to go sit in the colored section, but Plessy refused.</a:t>
            </a:r>
            <a:endParaRPr lang="en-US" dirty="0"/>
          </a:p>
        </p:txBody>
      </p:sp>
      <p:pic>
        <p:nvPicPr>
          <p:cNvPr id="5122" name="Picture 2" descr="http://www.dself.dsl.pipex.com/MUSEUM/LOCOLOCO/chimney/chsc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124200"/>
            <a:ext cx="4343400" cy="3467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Court Case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1"/>
            <a:ext cx="4953000" cy="4572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Plessy’s</a:t>
            </a:r>
            <a:r>
              <a:rPr lang="en-US" dirty="0" smtClean="0"/>
              <a:t> case was carried all the way to the supreme court </a:t>
            </a:r>
          </a:p>
          <a:p>
            <a:r>
              <a:rPr lang="en-US" dirty="0" smtClean="0"/>
              <a:t>Plessy was charged for “ remaining in a compartment of a coach by which he didn’t not belong to. A compartment coach assigned to passengers of the white race”</a:t>
            </a:r>
            <a:endParaRPr lang="en-US" dirty="0"/>
          </a:p>
        </p:txBody>
      </p:sp>
      <p:pic>
        <p:nvPicPr>
          <p:cNvPr id="4100" name="Picture 4" descr="http://www.mass.gov/legis/bills/senate/st00/gav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895600"/>
            <a:ext cx="3352800" cy="3602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Tourgee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648200" cy="47243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Albion W. Tourgee was one of </a:t>
            </a:r>
            <a:r>
              <a:rPr lang="en-US" dirty="0" err="1" smtClean="0"/>
              <a:t>Plessy’s</a:t>
            </a:r>
            <a:r>
              <a:rPr lang="en-US" dirty="0" smtClean="0"/>
              <a:t> lawyers </a:t>
            </a:r>
          </a:p>
          <a:p>
            <a:r>
              <a:rPr lang="en-US" dirty="0" smtClean="0"/>
              <a:t>Tourgee argued that Plessy was denied his equal protection rights under the Fourteenth and thirteenth amendment. </a:t>
            </a:r>
          </a:p>
          <a:p>
            <a:r>
              <a:rPr lang="en-US" dirty="0" smtClean="0"/>
              <a:t>8 out of 9 justices were unconvinced by </a:t>
            </a:r>
            <a:r>
              <a:rPr lang="en-US" dirty="0" err="1" smtClean="0"/>
              <a:t>Tourgee’s</a:t>
            </a:r>
            <a:r>
              <a:rPr lang="en-US" dirty="0" smtClean="0"/>
              <a:t> arguments </a:t>
            </a:r>
          </a:p>
          <a:p>
            <a:r>
              <a:rPr lang="en-US" dirty="0" smtClean="0"/>
              <a:t>The court said neither the 14</a:t>
            </a:r>
            <a:r>
              <a:rPr lang="en-US" baseline="30000" dirty="0" smtClean="0"/>
              <a:t>th</a:t>
            </a:r>
            <a:r>
              <a:rPr lang="en-US" dirty="0" smtClean="0"/>
              <a:t> and 13</a:t>
            </a:r>
            <a:r>
              <a:rPr lang="en-US" baseline="30000" dirty="0" smtClean="0"/>
              <a:t>th</a:t>
            </a:r>
            <a:r>
              <a:rPr lang="en-US" dirty="0" smtClean="0"/>
              <a:t> amendment applied to this case </a:t>
            </a:r>
            <a:endParaRPr lang="en-US" dirty="0"/>
          </a:p>
        </p:txBody>
      </p:sp>
      <p:pic>
        <p:nvPicPr>
          <p:cNvPr id="3074" name="Picture 2" descr="http://upload.wikimedia.org/wikipedia/commons/7/74/Albion_W._Tourg%C3%A9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5425" y="1905000"/>
            <a:ext cx="3838575" cy="38481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Marshall Harlan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124200" cy="4648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Change the way the court saw things, he said the supreme court was “color blind”</a:t>
            </a:r>
          </a:p>
          <a:p>
            <a:r>
              <a:rPr lang="en-US" dirty="0" smtClean="0"/>
              <a:t>John Marshal Harlan said that while the law says black and whites are equal, every one knows that colored man aren't equal to whites.</a:t>
            </a:r>
            <a:endParaRPr lang="en-US" dirty="0"/>
          </a:p>
        </p:txBody>
      </p:sp>
      <p:pic>
        <p:nvPicPr>
          <p:cNvPr id="2050" name="Picture 2" descr="http://upload.wikimedia.org/wikipedia/commons/8/86/John_Marshall_Harlan_(1833-19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143000"/>
            <a:ext cx="3810000" cy="5271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Decision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416552" cy="3962400"/>
          </a:xfrm>
        </p:spPr>
        <p:txBody>
          <a:bodyPr>
            <a:normAutofit/>
          </a:bodyPr>
          <a:lstStyle/>
          <a:p>
            <a:r>
              <a:rPr lang="en-US" dirty="0" smtClean="0"/>
              <a:t>The court concluded that Plessy would serve 50 years, for racial segregation.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criminalbrief.com/wp-content/uploads/2009/07/PrisonBars/jail_ba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048000"/>
            <a:ext cx="5128317" cy="3390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0"/>
            <a:ext cx="8229600" cy="1143000"/>
          </a:xfrm>
          <a:scene3d>
            <a:camera prst="isometricLeftDown"/>
            <a:lightRig rig="threePt" dir="t"/>
          </a:scene3d>
        </p:spPr>
        <p:txBody>
          <a:bodyPr/>
          <a:lstStyle/>
          <a:p>
            <a:r>
              <a:rPr lang="en-US" dirty="0" smtClean="0"/>
              <a:t>Thank You For Watching!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8229600" cy="4525963"/>
          </a:xfrm>
          <a:scene3d>
            <a:camera prst="isometricLeftDown"/>
            <a:lightRig rig="threePt" dir="t"/>
          </a:scene3d>
        </p:spPr>
        <p:txBody>
          <a:bodyPr>
            <a:normAutofit/>
          </a:bodyPr>
          <a:lstStyle/>
          <a:p>
            <a:pPr algn="ctr">
              <a:buNone/>
            </a:pPr>
            <a:endParaRPr lang="en-US" sz="1000" dirty="0" smtClean="0"/>
          </a:p>
          <a:p>
            <a:pPr algn="ctr">
              <a:buNone/>
            </a:pPr>
            <a:r>
              <a:rPr lang="en-US" sz="1200" dirty="0" smtClean="0"/>
              <a:t>All in all, the 1850s-1899 was a time of great change regarding African American rights. </a:t>
            </a:r>
          </a:p>
          <a:p>
            <a:pPr algn="ctr">
              <a:buNone/>
            </a:pPr>
            <a:r>
              <a:rPr lang="en-US" sz="1200" dirty="0" smtClean="0"/>
              <a:t>In the 1850s there was no hope of freedom, but by the late 1800s slaves had gained their freedom.</a:t>
            </a:r>
            <a:endParaRPr lang="en-US" sz="1200" dirty="0"/>
          </a:p>
        </p:txBody>
      </p:sp>
      <p:sp>
        <p:nvSpPr>
          <p:cNvPr id="5" name="Frame 4"/>
          <p:cNvSpPr/>
          <p:nvPr/>
        </p:nvSpPr>
        <p:spPr>
          <a:xfrm>
            <a:off x="-304800" y="-457200"/>
            <a:ext cx="9829800" cy="7315200"/>
          </a:xfrm>
          <a:prstGeom prst="frame">
            <a:avLst/>
          </a:prstGeom>
          <a:solidFill>
            <a:schemeClr val="tx1">
              <a:lumMod val="65000"/>
              <a:lumOff val="35000"/>
            </a:schemeClr>
          </a:solidFill>
          <a:scene3d>
            <a:camera prst="isometricLeftDown"/>
            <a:lightRig rig="threePt" dir="t"/>
          </a:scene3d>
          <a:sp3d extrusionH="1270000" prstMaterial="dkEdge">
            <a:bevelT w="152400"/>
            <a:bevelB w="139700" h="1397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Action Button: Custom 5">
            <a:hlinkClick r:id="" action="ppaction://noaction" highlightClick="1"/>
          </p:cNvPr>
          <p:cNvSpPr/>
          <p:nvPr/>
        </p:nvSpPr>
        <p:spPr>
          <a:xfrm>
            <a:off x="1676400" y="762000"/>
            <a:ext cx="6781800" cy="4267200"/>
          </a:xfrm>
          <a:prstGeom prst="actionButtonBlank">
            <a:avLst/>
          </a:prstGeom>
          <a:scene3d>
            <a:camera prst="isometricLeftDown"/>
            <a:lightRig rig="threePt" dir="t"/>
          </a:scene3d>
          <a:sp3d prstMaterial="clea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048000" y="4800600"/>
            <a:ext cx="381000" cy="457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scene3d>
            <a:camera prst="isometricLeftDown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191000" y="5486400"/>
            <a:ext cx="304800" cy="3810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scene3d>
            <a:camera prst="isometricLeftDown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OldgateLaneOutline" pitchFamily="2" charset="0"/>
                <a:cs typeface="Times New Roman" pitchFamily="18" charset="0"/>
              </a:rPr>
              <a:t>Breaking News of 1850-1899</a:t>
            </a:r>
            <a:endParaRPr lang="en-US" dirty="0">
              <a:latin typeface="OldgateLaneOutline" pitchFamily="2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time period begins with the Supreme Court ruling that African Americans were not American citizens, and never will be…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Next, the Emancipation Proclamation declares that all African Americans are free citizens and can vote.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violent Ku Klux Klan forces the government to strengthen African American rights with the Force Bill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Although African Americans had political rights,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Plessy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vs.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Fergusen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case said that African Americans could not use public accommodations designated for whites.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Ku Klux Klan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White Hoods: A Faceless Organization against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Freedom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By: Liam McFadden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  <a:p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lan Symbo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9000" y="5354052"/>
            <a:ext cx="1905000" cy="15039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Beginnings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4525963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Ku Klux Klan began as a peaceful social group, created for the sole purpose of amusement.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name “Ku Klux” came from the Greek word “</a:t>
            </a:r>
            <a:r>
              <a:rPr lang="en-US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kuklos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”, meaning circle.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Klan enjoyed playing pranks on African Americans, who believed they were ghosts.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1066800"/>
            <a:ext cx="5105400" cy="808038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Donned in white robes, the Klan could easily commit pranks, while hiding their identity.</a:t>
            </a:r>
            <a:endParaRPr lang="en-US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  <p:pic>
        <p:nvPicPr>
          <p:cNvPr id="3074" name="Picture 2" descr="http://www.old-picture.com/united-states-history-1900s---1930s/pictures/Ku-Klux-Kl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0674" y="3429000"/>
            <a:ext cx="4273326" cy="3428999"/>
          </a:xfrm>
          <a:prstGeom prst="rect">
            <a:avLst/>
          </a:prstGeom>
          <a:noFill/>
        </p:spPr>
      </p:pic>
      <p:pic>
        <p:nvPicPr>
          <p:cNvPr id="3076" name="Picture 4" descr="http://www.rulen.com/kkk/kkkfla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52725"/>
            <a:ext cx="4876800" cy="4105275"/>
          </a:xfrm>
          <a:prstGeom prst="rect">
            <a:avLst/>
          </a:prstGeom>
          <a:noFill/>
        </p:spPr>
      </p:pic>
      <p:pic>
        <p:nvPicPr>
          <p:cNvPr id="3078" name="Picture 6" descr="http://www.1st-art-gallery.com/thumbnail/211865/1/The-White-League-And-The-Ku-Klux-Klan-Worse-Than-Slavery-Cartoon-From-Harpers-Weekly-187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0"/>
            <a:ext cx="42672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95800"/>
            <a:ext cx="6858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Klan Takes a Violent Turn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When other Southerners heard of the Klan, they began to join.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More and more Ex-confederates were being accepted into the Ku Klux Klan.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As the Klan population grew, hateful confederates could not resist the temptation to commit horrendous crimes under their costumes.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In the three months before the 1866 election, over 200 people, including U.S. Congressmen were killed.</a:t>
            </a:r>
          </a:p>
          <a:p>
            <a:pPr>
              <a:buNone/>
            </a:pP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07407E-6 C 0.00121 0.00579 0.00243 0.01158 0.00365 0.01736 C 0.00191 0.04445 -0.00087 0.0632 -0.00347 0.08889 C -0.00243 0.10139 -0.00087 0.11297 0.00121 0.12523 C 0.00243 0.13195 0.00573 0.13773 0.00712 0.14445 C 0.00833 0.1625 0.0066 0.1831 0.01076 0.2 C 0.01181 0.30486 0.00573 0.41968 0.01441 0.52223 C 0.01163 0.57639 0.0158 0.55463 0.00712 0.58889 C 0.00312 0.6044 0.00712 0.62153 0.00712 0.63797 " pathEditMode="relative" ptsTypes="ffffffffA">
                                      <p:cBhvr>
                                        <p:cTn id="6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Federal Government Takes Action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Local law enforcement was unable, and unwilling, to stop the Klan.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government passed many laws and acts, completely securing the rights of the Ku Klux Klan victims.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Skillful prosecutors convicted Klansmen.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Although very few Klansmen were persecuted, the early Ku Klux Klan withered away.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5867400"/>
            <a:ext cx="86930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5334000"/>
            <a:ext cx="769892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5.55556E-6 C -0.00764 0.003 -0.01458 0.00601 -0.02257 0.00786 C -0.03142 0.00532 -0.03576 0.00185 -0.04392 -0.00163 C -0.04913 -0.00649 -0.05208 -0.01158 -0.05712 -0.01598 C -0.0618 -0.02454 -0.06337 -0.02246 -0.07014 -0.02709 C -0.08437 -0.02501 -0.08993 -0.02153 -0.10226 -0.01436 C -0.1066 -0.01181 -0.11424 -0.00487 -0.11424 -0.00487 C -0.11788 0.00254 -0.12604 0.00578 -0.13212 0.00948 C -0.13542 0.01134 -0.13854 0.01365 -0.14167 0.01573 C -0.14323 0.01689 -0.14635 0.01897 -0.14635 0.01897 C -0.15521 0.01666 -0.16111 0.01458 -0.16892 0.00948 C -0.17396 0.00277 -0.17847 -0.00417 -0.18437 -0.00973 C -0.1875 -0.01552 -0.19028 -0.01598 -0.19514 -0.01922 C -0.20642 -0.01737 -0.21493 -0.01065 -0.22604 -0.00811 C -0.23715 0.00161 -0.2467 0.01458 -0.25937 0.0206 C -0.26528 0.03194 -0.27691 0.02522 -0.28559 0.0236 C -0.29097 0.01944 -0.29531 0.0155 -0.30104 0.01249 C -0.31007 0.0007 -0.30503 0.00439 -0.31545 -5.55556E-6 C -0.33246 0.00161 -0.32899 0.00231 -0.34167 0.00786 C -0.34566 0.01157 -0.34965 0.01504 -0.35347 0.01897 C -0.35573 0.028 -0.35295 0.01967 -0.35937 0.02847 C -0.3625 0.03286 -0.36424 0.03935 -0.36667 0.04444 C -0.36528 0.06967 -0.36163 0.09397 -0.35937 0.11897 C -0.35746 0.14004 -0.35573 0.16157 -0.34878 0.18078 C -0.34496 0.1912 -0.34739 0.20671 -0.34167 0.21573 " pathEditMode="relative" ptsTypes="ffffffffffffffffffffffff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7.40741E-6 C -0.01024 0.00462 -0.0191 0.00925 -0.02865 0.01597 C -0.03524 0.0206 -0.04167 0.02731 -0.04896 0.03009 C -0.05278 0.03356 -0.05642 0.03611 -0.06076 0.03819 C -0.05816 0.02407 -0.05208 0.01087 -0.04896 -0.00325 C -0.04965 -0.00487 -0.05017 -0.00672 -0.05122 -0.00788 C -0.0533 -0.01042 -0.05833 -0.01436 -0.05833 -0.01436 C -0.06545 -0.01112 -0.07031 -0.00325 -0.07743 -7.40741E-6 C -0.08038 0.00601 -0.08351 0.00532 -0.08698 0.01111 C -0.09115 0.01805 -0.09306 0.02407 -0.09774 0.03009 C -0.10278 0.04444 -0.11667 0.05601 -0.12743 0.06203 C -0.13333 0.07337 -0.12552 0.05995 -0.13455 0.0699 C -0.14462 0.08101 -0.12743 0.06805 -0.14167 0.07777 C -0.14028 0.06921 -0.1375 0.06365 -0.13229 0.05879 C -0.13073 0.05231 -0.12795 0.04536 -0.125 0.03981 C -0.12361 0.03379 -0.12083 0.02962 -0.1191 0.02384 C -0.11823 0.02083 -0.11667 0.01435 -0.11667 0.01435 C -0.12622 0.00578 -0.14375 0.01828 -0.15365 0.02384 C -0.15799 0.03124 -0.16146 0.03124 -0.16667 0.03819 C -0.17309 0.04675 -0.16701 0.04328 -0.175 0.04606 C -0.17708 0.04768 -0.17934 0.04861 -0.18108 0.05092 C -0.18195 0.05208 -0.1816 0.05416 -0.18229 0.05555 C -0.18524 0.06064 -0.19236 0.06249 -0.19653 0.06504 C -0.19774 0.06666 -0.19861 0.06874 -0.2 0.0699 C -0.20295 0.07245 -0.20955 0.07615 -0.20955 0.07615 C -0.21545 0.08796 -0.20764 0.07476 -0.21667 0.08263 C -0.21788 0.08356 -0.21806 0.08587 -0.2191 0.08726 C -0.22014 0.08865 -0.22153 0.08935 -0.22274 0.0905 C -0.22465 0.09791 -0.22517 0.09953 -0.23108 0.10161 C -0.23681 0.10694 -0.23281 0.10393 -0.24167 0.10786 C -0.24288 0.10833 -0.2382 0.10648 -0.2382 0.10648 C -0.23629 0.09675 -0.23108 0.09282 -0.225 0.08726 C -0.22205 0.07916 -0.21701 0.07314 -0.21441 0.06504 C -0.21337 0.06203 -0.21198 0.05555 -0.21198 0.05555 C -0.21285 0.05231 -0.21267 0.04837 -0.21441 0.04606 C -0.21528 0.0449 -0.21667 0.04722 -0.21788 0.04768 C -0.21997 0.04837 -0.22188 0.04861 -0.22396 0.0493 C -0.23073 0.05161 -0.23629 0.05648 -0.24288 0.05879 C -0.24931 0.06458 -0.24549 0.06064 -0.25365 0.07152 C -0.25486 0.07314 -0.25677 0.07337 -0.25833 0.07453 C -0.2625 0.07777 -0.27014 0.08286 -0.27396 0.08726 C -0.27951 0.09351 -0.28333 0.10092 -0.29063 0.10323 C -0.29653 0.11111 -0.3033 0.11411 -0.31076 0.11898 C -0.31215 0.1199 -0.31302 0.12152 -0.31441 0.12222 C -0.31754 0.12384 -0.32396 0.12546 -0.32396 0.12546 C -0.32205 0.12175 -0.31962 0.11828 -0.31788 0.11435 C -0.31719 0.11296 -0.31754 0.11064 -0.31667 0.10948 C -0.3158 0.10833 -0.31441 0.10833 -0.3132 0.10786 C -0.31233 0.10532 -0.31215 0.10208 -0.31076 0.09999 C -0.30955 0.09814 -0.30712 0.09861 -0.30608 0.09675 C -0.30504 0.09513 -0.30573 0.09236 -0.30486 0.0905 C -0.30208 0.08425 -0.29583 0.07222 -0.29167 0.06666 C -0.28906 0.05532 -0.28733 0.05902 -0.29288 0.05393 C -0.30156 0.05786 -0.31042 0.06111 -0.3191 0.06504 C -0.32708 0.07569 -0.32309 0.07314 -0.32986 0.07615 C -0.33507 0.08587 -0.34167 0.09027 -0.34896 0.09675 C -0.35226 0.09976 -0.35608 0.10208 -0.35833 0.10648 C -0.3592 0.1081 -0.35972 0.10972 -0.36076 0.11111 C -0.36563 0.11736 -0.37309 0.11898 -0.37865 0.12384 C -0.38629 0.13055 -0.38021 0.12754 -0.38698 0.13009 C -0.38403 0.11504 -0.38646 0.12106 -0.38108 0.11111 C -0.37969 0.10439 -0.37795 0.09953 -0.375 0.09374 C -0.37361 0.08773 -0.37101 0.08333 -0.3691 0.07777 C -0.36806 0.07476 -0.36667 0.06828 -0.36667 0.06828 C -0.36823 0.05555 -0.3684 0.0412 -0.37865 0.03657 C -0.38195 0.03009 -0.38576 0.02337 -0.39063 0.01898 C -0.3934 0.01319 -0.39688 0.01018 -0.40122 0.00648 C -0.41146 0.01944 -0.41615 0.0412 -0.42031 0.05879 C -0.42222 0.06689 -0.42222 0.07245 -0.42622 0.07939 C -0.43056 0.11064 -0.42899 0.13402 -0.425 0.16504 C -0.42465 0.18773 -0.42361 0.21064 -0.42396 0.23333 C -0.42448 0.27661 -0.42813 0.2368 -0.425 0.26504 C -0.42587 0.26782 -0.42604 0.27083 -0.42743 0.27314 C -0.4283 0.27453 -0.43108 0.27453 -0.43108 0.27453 " pathEditMode="relative" ptsTypes="fffffffffffffffffffffffffffffffffffffffffffffffffffffffffffffffffffffffffA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Future without the Klan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Most obviously, thousands of innocent victims would not have been killed if the Klan never existed.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Ku Klux Klan today would not have existed, also saving innocent lives.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S Mincho" pitchFamily="49" charset="-128"/>
                <a:ea typeface="MS Mincho" pitchFamily="49" charset="-128"/>
              </a:rPr>
              <a:t>The federal government would have never been forced to defend African American’s rights.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S Mincho" pitchFamily="49" charset="-128"/>
              <a:ea typeface="MS Mincho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Plessy vs. Ferguson Case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1892 June 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dia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175</TotalTime>
  <Words>644</Words>
  <Application>Microsoft Office PowerPoint</Application>
  <PresentationFormat>On-screen Show (4:3)</PresentationFormat>
  <Paragraphs>54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Office Theme</vt:lpstr>
      <vt:lpstr>Median</vt:lpstr>
      <vt:lpstr>1_Office Theme</vt:lpstr>
      <vt:lpstr>Group 3:1850-1899</vt:lpstr>
      <vt:lpstr>Breaking News of 1850-1899</vt:lpstr>
      <vt:lpstr>Ku Klux Klan</vt:lpstr>
      <vt:lpstr>The Beginnings</vt:lpstr>
      <vt:lpstr>Donned in white robes, the Klan could easily commit pranks, while hiding their identity.</vt:lpstr>
      <vt:lpstr>The Klan Takes a Violent Turn</vt:lpstr>
      <vt:lpstr>The Federal Government Takes Action</vt:lpstr>
      <vt:lpstr>The Future without the Klan</vt:lpstr>
      <vt:lpstr>Plessy vs. Ferguson Case</vt:lpstr>
      <vt:lpstr>The first “sit-in”</vt:lpstr>
      <vt:lpstr>Court Case </vt:lpstr>
      <vt:lpstr>Tourgee </vt:lpstr>
      <vt:lpstr>John Marshall Harlan </vt:lpstr>
      <vt:lpstr>The Decision </vt:lpstr>
      <vt:lpstr>Thank You For Watching!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 Klux Klan</dc:title>
  <dc:creator>wmcfadden86</dc:creator>
  <cp:lastModifiedBy>Kimberly</cp:lastModifiedBy>
  <cp:revision>20</cp:revision>
  <dcterms:created xsi:type="dcterms:W3CDTF">2010-03-15T13:13:41Z</dcterms:created>
  <dcterms:modified xsi:type="dcterms:W3CDTF">2010-03-22T23:38:29Z</dcterms:modified>
</cp:coreProperties>
</file>